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6B3603-E724-929B-84F0-E196E8F778CE}" name="岩田 珠理" initials="岩田" userId="S::acta4335@cloud.chiba-u.jp::21d29fbe-d057-4441-a25b-712e82c7f1ca" providerId="AD"/>
  <p188:author id="{44A79AC6-B801-F295-663B-6DBDD58821AF}" name="miraikikou" initials="m" userId="miraikikou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高脇 健一" initials="高脇" lastIdx="5" clrIdx="0"/>
  <p:cmAuthor id="1" name="黑川 友哉" initials="黑友" lastIdx="2" clrIdx="1"/>
  <p:cmAuthor id="2" name="生命倫理審査委員会事務局" initials="生命倫理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5" autoAdjust="0"/>
    <p:restoredTop sz="96495" autoAdjust="0"/>
  </p:normalViewPr>
  <p:slideViewPr>
    <p:cSldViewPr snapToGrid="0">
      <p:cViewPr varScale="1">
        <p:scale>
          <a:sx n="76" d="100"/>
          <a:sy n="76" d="100"/>
        </p:scale>
        <p:origin x="3162" y="120"/>
      </p:cViewPr>
      <p:guideLst>
        <p:guide orient="horz" pos="2160"/>
        <p:guide pos="2880"/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9A945-ACF7-4CFD-AC14-F555B5D13B27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504825"/>
            <a:ext cx="17478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9FEA6-0DEC-4D2F-890C-93E87115F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59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59238" y="504825"/>
            <a:ext cx="1747837" cy="25257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ea typeface="ＭＳ Ｐゴシック"/>
              <a:cs typeface="Calibri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9FEA6-0DEC-4D2F-890C-93E87115F9C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645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ea typeface="ＭＳ Ｐゴシック"/>
              <a:cs typeface="Calibri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29FEA6-0DEC-4D2F-890C-93E87115F9C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01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1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26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0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0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25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88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5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45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53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38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1387F-FF94-4CCF-A46B-9BFB3667764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44AFA-6558-45A0-8648-7386F354A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03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角丸四角形 1027">
            <a:extLst>
              <a:ext uri="{FF2B5EF4-FFF2-40B4-BE49-F238E27FC236}">
                <a16:creationId xmlns:a16="http://schemas.microsoft.com/office/drawing/2014/main" id="{ACF64438-9A22-4E89-9855-8DDA5740C960}"/>
              </a:ext>
            </a:extLst>
          </p:cNvPr>
          <p:cNvSpPr/>
          <p:nvPr/>
        </p:nvSpPr>
        <p:spPr>
          <a:xfrm>
            <a:off x="384835" y="796809"/>
            <a:ext cx="3283439" cy="8688714"/>
          </a:xfrm>
          <a:prstGeom prst="roundRect">
            <a:avLst>
              <a:gd name="adj" fmla="val 675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028" name="角丸四角形 1027"/>
          <p:cNvSpPr/>
          <p:nvPr/>
        </p:nvSpPr>
        <p:spPr>
          <a:xfrm>
            <a:off x="545353" y="1690443"/>
            <a:ext cx="2954379" cy="563310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9424" y="2762393"/>
            <a:ext cx="260909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○○科</a:t>
            </a:r>
            <a:endParaRPr lang="en-US" altLang="ja-JP" sz="1600" dirty="0"/>
          </a:p>
          <a:p>
            <a:pPr algn="ctr"/>
            <a:r>
              <a:rPr lang="ja-JP" altLang="en-US" sz="1600" dirty="0">
                <a:latin typeface="+mn-ea"/>
              </a:rPr>
              <a:t>教授　○○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1029" name="テキスト ボックス 1028"/>
          <p:cNvSpPr txBox="1"/>
          <p:nvPr/>
        </p:nvSpPr>
        <p:spPr>
          <a:xfrm>
            <a:off x="545204" y="250617"/>
            <a:ext cx="5827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関与する組織及び試料・情報の流れを記載した図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7936" y="1766103"/>
            <a:ext cx="2773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千葉大学医学部</a:t>
            </a:r>
            <a:r>
              <a:rPr lang="ja-JP" altLang="en-US" sz="1400" dirty="0"/>
              <a:t>附属</a:t>
            </a:r>
            <a:r>
              <a:rPr kumimoji="1" lang="ja-JP" altLang="en-US" sz="1400" dirty="0"/>
              <a:t>病院</a:t>
            </a:r>
            <a:endParaRPr kumimoji="1" lang="en-US" altLang="ja-JP" sz="1400" dirty="0"/>
          </a:p>
          <a:p>
            <a:r>
              <a:rPr lang="ja-JP" altLang="en-US" sz="1400" b="1" dirty="0"/>
              <a:t>研究代表機関</a:t>
            </a:r>
            <a:endParaRPr lang="en-US" altLang="ja-JP" sz="1400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5278" y="945201"/>
            <a:ext cx="3051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患者の</a:t>
            </a:r>
            <a:r>
              <a:rPr kumimoji="1" lang="ja-JP" altLang="en-US" sz="1600" dirty="0"/>
              <a:t>同意取得・試料採取</a:t>
            </a:r>
            <a:endParaRPr kumimoji="1" lang="en-US" altLang="ja-JP" sz="1600" dirty="0"/>
          </a:p>
          <a:p>
            <a:r>
              <a:rPr lang="ja-JP" altLang="en-US" sz="1600" dirty="0"/>
              <a:t>臨床情報</a:t>
            </a:r>
            <a:r>
              <a:rPr kumimoji="1" lang="ja-JP" altLang="en-US" sz="1600" dirty="0"/>
              <a:t>の提供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42281" y="2404581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/>
              <a:t>研究責任者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09007" y="3860169"/>
            <a:ext cx="2599512" cy="1846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○○科　</a:t>
            </a:r>
            <a:endParaRPr lang="en-US" altLang="ja-JP" sz="1600" dirty="0"/>
          </a:p>
          <a:p>
            <a:pPr algn="ctr"/>
            <a:r>
              <a:rPr lang="ja-JP" altLang="en-US" sz="1600" dirty="0"/>
              <a:t>助教　○○</a:t>
            </a:r>
            <a:endParaRPr lang="en-US" altLang="ja-JP" sz="1600" dirty="0"/>
          </a:p>
          <a:p>
            <a:pPr algn="ctr"/>
            <a:r>
              <a:rPr lang="ja-JP" altLang="en-US" sz="1600" dirty="0"/>
              <a:t>医員　○○</a:t>
            </a:r>
            <a:endParaRPr lang="en-US" altLang="ja-JP" sz="1600" dirty="0"/>
          </a:p>
          <a:p>
            <a:pPr algn="ctr"/>
            <a:r>
              <a:rPr lang="ja-JP" altLang="en-US" sz="1600" dirty="0"/>
              <a:t>△△科</a:t>
            </a:r>
            <a:endParaRPr lang="en-US" altLang="ja-JP" sz="1600" dirty="0"/>
          </a:p>
          <a:p>
            <a:pPr algn="ctr"/>
            <a:r>
              <a:rPr lang="ja-JP" altLang="en-US" sz="1600" dirty="0"/>
              <a:t>医員　 △△</a:t>
            </a:r>
          </a:p>
          <a:p>
            <a:pPr algn="ctr"/>
            <a:r>
              <a:rPr lang="ja-JP" altLang="en-US" sz="1600" dirty="0"/>
              <a:t>□□</a:t>
            </a:r>
            <a:r>
              <a:rPr lang="ja-JP" altLang="ja-JP" sz="1600" dirty="0"/>
              <a:t>部</a:t>
            </a:r>
            <a:endParaRPr lang="en-US" altLang="ja-JP" sz="1600" dirty="0"/>
          </a:p>
          <a:p>
            <a:pPr algn="ctr"/>
            <a:r>
              <a:rPr lang="ja-JP" altLang="en-US" sz="1600" dirty="0"/>
              <a:t>助教　□□</a:t>
            </a:r>
            <a:endParaRPr lang="en-US" altLang="ja-JP" sz="16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15288" y="6838679"/>
            <a:ext cx="2286378" cy="10772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/>
              <a:t>遺伝子解析・免疫解析</a:t>
            </a:r>
          </a:p>
          <a:p>
            <a:pPr algn="ctr"/>
            <a:endParaRPr lang="en-US" altLang="ja-JP" sz="1600" dirty="0"/>
          </a:p>
          <a:p>
            <a:pPr algn="ctr"/>
            <a:r>
              <a:rPr lang="ja-JP" altLang="en-US" sz="1600" dirty="0"/>
              <a:t>■■大学附属病院　</a:t>
            </a:r>
          </a:p>
          <a:p>
            <a:pPr algn="ctr"/>
            <a:r>
              <a:rPr lang="ja-JP" altLang="en-US" sz="1600" dirty="0"/>
              <a:t>教授　■■</a:t>
            </a:r>
            <a:endParaRPr kumimoji="1" lang="ja-JP" altLang="en-US" sz="1600" dirty="0">
              <a:latin typeface="+mn-ea"/>
            </a:endParaRPr>
          </a:p>
        </p:txBody>
      </p:sp>
      <p:cxnSp>
        <p:nvCxnSpPr>
          <p:cNvPr id="18" name="直線矢印コネクタ 17"/>
          <p:cNvCxnSpPr>
            <a:cxnSpLocks/>
          </p:cNvCxnSpPr>
          <p:nvPr/>
        </p:nvCxnSpPr>
        <p:spPr>
          <a:xfrm flipV="1">
            <a:off x="995636" y="7323547"/>
            <a:ext cx="0" cy="851904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1011962" y="7535008"/>
            <a:ext cx="207108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+mn-ea"/>
              </a:rPr>
              <a:t>試料・情報の提供</a:t>
            </a:r>
            <a:endParaRPr kumimoji="1" lang="en-US" altLang="ja-JP" sz="1400" dirty="0">
              <a:latin typeface="+mn-ea"/>
            </a:endParaRPr>
          </a:p>
          <a:p>
            <a:pPr algn="just"/>
            <a:r>
              <a:rPr lang="en-US" altLang="ja-JP" sz="1400" dirty="0">
                <a:latin typeface="+mn-ea"/>
              </a:rPr>
              <a:t>(</a:t>
            </a:r>
            <a:r>
              <a:rPr lang="ja-JP" altLang="en-US" sz="1400" u="sng" dirty="0">
                <a:latin typeface="+mn-ea"/>
              </a:rPr>
              <a:t>対応表提供なし</a:t>
            </a:r>
            <a:r>
              <a:rPr lang="ja-JP" altLang="en-US" sz="1400" dirty="0">
                <a:latin typeface="+mn-ea"/>
              </a:rPr>
              <a:t>）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21910EC-611A-436C-A536-8AD70748324D}"/>
              </a:ext>
            </a:extLst>
          </p:cNvPr>
          <p:cNvSpPr txBox="1"/>
          <p:nvPr/>
        </p:nvSpPr>
        <p:spPr>
          <a:xfrm>
            <a:off x="595276" y="8175451"/>
            <a:ext cx="2904456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600" dirty="0">
                <a:latin typeface="+mn-ea"/>
              </a:rPr>
              <a:t>□□大学医学部附属病院</a:t>
            </a:r>
            <a:endParaRPr lang="en-US" altLang="ja-JP" sz="1600" dirty="0">
              <a:latin typeface="+mn-ea"/>
            </a:endParaRPr>
          </a:p>
          <a:p>
            <a:pPr algn="just"/>
            <a:r>
              <a:rPr lang="ja-JP" altLang="en-US" sz="1600" dirty="0">
                <a:latin typeface="+mn-ea"/>
              </a:rPr>
              <a:t>□□科 教授 □□</a:t>
            </a:r>
            <a:endParaRPr lang="en-US" altLang="ja-JP" dirty="0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1E1A9C-FC96-476E-82FE-F86057518CF3}"/>
              </a:ext>
            </a:extLst>
          </p:cNvPr>
          <p:cNvSpPr txBox="1"/>
          <p:nvPr/>
        </p:nvSpPr>
        <p:spPr>
          <a:xfrm>
            <a:off x="4309678" y="5542177"/>
            <a:ext cx="1468853" cy="6771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+mn-ea"/>
              </a:rPr>
              <a:t>遺伝子解析の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一部を外部委託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（未定</a:t>
            </a:r>
            <a:r>
              <a:rPr kumimoji="1" lang="ja-JP" altLang="en-US" sz="1400" dirty="0">
                <a:latin typeface="+mn-ea"/>
              </a:rPr>
              <a:t>）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6A26A08-A882-4E71-9797-636C277FE9CB}"/>
              </a:ext>
            </a:extLst>
          </p:cNvPr>
          <p:cNvSpPr txBox="1"/>
          <p:nvPr/>
        </p:nvSpPr>
        <p:spPr>
          <a:xfrm>
            <a:off x="699425" y="6400646"/>
            <a:ext cx="260909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/>
              <a:t>○</a:t>
            </a:r>
            <a:r>
              <a:rPr lang="ja-JP" altLang="en-US" sz="1600" dirty="0"/>
              <a:t>○科　講師　○○　</a:t>
            </a:r>
            <a:endParaRPr kumimoji="1" lang="ja-JP" altLang="en-US" sz="16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5E39458-1E35-433F-8DAE-C8098D64F63A}"/>
              </a:ext>
            </a:extLst>
          </p:cNvPr>
          <p:cNvSpPr txBox="1"/>
          <p:nvPr/>
        </p:nvSpPr>
        <p:spPr>
          <a:xfrm>
            <a:off x="1031685" y="5911509"/>
            <a:ext cx="1645013" cy="307777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</a:rPr>
              <a:t>加工・対応表作成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6E4C7BB9-B1FC-4175-8B88-B3F97865AE16}"/>
              </a:ext>
            </a:extLst>
          </p:cNvPr>
          <p:cNvCxnSpPr>
            <a:cxnSpLocks/>
          </p:cNvCxnSpPr>
          <p:nvPr/>
        </p:nvCxnSpPr>
        <p:spPr>
          <a:xfrm>
            <a:off x="3518907" y="7172333"/>
            <a:ext cx="807174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CD3800FE-17DF-4A36-9409-8864743AF60E}"/>
              </a:ext>
            </a:extLst>
          </p:cNvPr>
          <p:cNvCxnSpPr>
            <a:cxnSpLocks/>
            <a:endCxn id="3" idx="2"/>
          </p:cNvCxnSpPr>
          <p:nvPr/>
        </p:nvCxnSpPr>
        <p:spPr>
          <a:xfrm flipV="1">
            <a:off x="5543128" y="3582435"/>
            <a:ext cx="1" cy="1956418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09FF566F-0CDA-48A5-8BCF-86C3B3287B24}"/>
              </a:ext>
            </a:extLst>
          </p:cNvPr>
          <p:cNvCxnSpPr>
            <a:cxnSpLocks/>
          </p:cNvCxnSpPr>
          <p:nvPr/>
        </p:nvCxnSpPr>
        <p:spPr>
          <a:xfrm flipV="1">
            <a:off x="6176244" y="3607030"/>
            <a:ext cx="0" cy="3231649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64ECF26B-9DF2-4F49-8074-0D0030F8498C}"/>
              </a:ext>
            </a:extLst>
          </p:cNvPr>
          <p:cNvCxnSpPr>
            <a:cxnSpLocks/>
          </p:cNvCxnSpPr>
          <p:nvPr/>
        </p:nvCxnSpPr>
        <p:spPr>
          <a:xfrm>
            <a:off x="3518907" y="5894150"/>
            <a:ext cx="790771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00ECC50-C091-4CC1-A494-792F863616B1}"/>
              </a:ext>
            </a:extLst>
          </p:cNvPr>
          <p:cNvSpPr txBox="1"/>
          <p:nvPr/>
        </p:nvSpPr>
        <p:spPr>
          <a:xfrm>
            <a:off x="4576624" y="2359645"/>
            <a:ext cx="1937392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/>
              <a:t>千葉大学大学院</a:t>
            </a:r>
            <a:endParaRPr lang="en-US" altLang="zh-CN" sz="1400" dirty="0"/>
          </a:p>
          <a:p>
            <a:pPr algn="ctr"/>
            <a:r>
              <a:rPr lang="zh-CN" altLang="en-US" sz="1400" dirty="0"/>
              <a:t>医学研究院</a:t>
            </a:r>
            <a:endParaRPr lang="en-US" altLang="zh-CN" sz="1400" dirty="0"/>
          </a:p>
          <a:p>
            <a:pPr algn="ctr"/>
            <a:r>
              <a:rPr lang="en-US" altLang="ja-JP" sz="1600" dirty="0"/>
              <a:t>××</a:t>
            </a:r>
            <a:r>
              <a:rPr lang="ja-JP" altLang="en-US" sz="1600" dirty="0"/>
              <a:t>　研究室</a:t>
            </a:r>
            <a:endParaRPr lang="en-US" altLang="ja-JP" sz="1600" dirty="0"/>
          </a:p>
          <a:p>
            <a:pPr algn="ctr"/>
            <a:r>
              <a:rPr lang="ja-JP" altLang="en-US" sz="1600" dirty="0">
                <a:latin typeface="+mn-ea"/>
              </a:rPr>
              <a:t>教授</a:t>
            </a:r>
            <a:r>
              <a:rPr kumimoji="1" lang="ja-JP" altLang="en-US" sz="1600" dirty="0">
                <a:latin typeface="+mn-ea"/>
              </a:rPr>
              <a:t>　</a:t>
            </a:r>
            <a:r>
              <a:rPr kumimoji="1" lang="en-US" altLang="ja-JP" sz="1600" dirty="0">
                <a:latin typeface="+mn-ea"/>
              </a:rPr>
              <a:t>××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CE519420-D339-4D67-8E22-206E7F45F707}"/>
              </a:ext>
            </a:extLst>
          </p:cNvPr>
          <p:cNvSpPr txBox="1"/>
          <p:nvPr/>
        </p:nvSpPr>
        <p:spPr>
          <a:xfrm>
            <a:off x="5584502" y="4406825"/>
            <a:ext cx="591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解析結果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8E505E1-5FF5-46DC-9CAB-B8AE0241BF5F}"/>
              </a:ext>
            </a:extLst>
          </p:cNvPr>
          <p:cNvSpPr txBox="1"/>
          <p:nvPr/>
        </p:nvSpPr>
        <p:spPr>
          <a:xfrm>
            <a:off x="2240530" y="8820904"/>
            <a:ext cx="1130639" cy="461665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各施設で</a:t>
            </a:r>
            <a:endParaRPr lang="en-US" altLang="ja-JP" sz="1200" dirty="0">
              <a:solidFill>
                <a:schemeClr val="bg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加工</a:t>
            </a:r>
            <a:r>
              <a:rPr lang="en-US" altLang="ja-JP" sz="1200" baseline="30000" dirty="0">
                <a:solidFill>
                  <a:schemeClr val="bg1"/>
                </a:solidFill>
              </a:rPr>
              <a:t>※</a:t>
            </a:r>
            <a:endParaRPr kumimoji="1" lang="ja-JP" altLang="en-US" sz="1200" baseline="30000" dirty="0">
              <a:solidFill>
                <a:schemeClr val="bg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7DCE132-E114-44E3-BEED-79EF360246F0}"/>
              </a:ext>
            </a:extLst>
          </p:cNvPr>
          <p:cNvSpPr txBox="1"/>
          <p:nvPr/>
        </p:nvSpPr>
        <p:spPr>
          <a:xfrm>
            <a:off x="3645486" y="6267372"/>
            <a:ext cx="1897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dirty="0">
                <a:latin typeface="+mn-ea"/>
              </a:rPr>
              <a:t>加工済み試料・情報</a:t>
            </a:r>
            <a:endParaRPr lang="en-US" altLang="ja-JP" sz="1400" dirty="0">
              <a:latin typeface="+mn-ea"/>
            </a:endParaRPr>
          </a:p>
          <a:p>
            <a:pPr algn="just"/>
            <a:r>
              <a:rPr lang="en-US" altLang="ja-JP" sz="1400" dirty="0">
                <a:latin typeface="+mn-ea"/>
              </a:rPr>
              <a:t>(</a:t>
            </a:r>
            <a:r>
              <a:rPr lang="ja-JP" altLang="en-US" sz="1400" u="sng" dirty="0">
                <a:latin typeface="+mn-ea"/>
              </a:rPr>
              <a:t>対応表提供なし</a:t>
            </a:r>
            <a:r>
              <a:rPr lang="ja-JP" altLang="en-US" sz="1400" dirty="0">
                <a:latin typeface="+mn-ea"/>
              </a:rPr>
              <a:t>）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77A5D4-78D0-4990-AF57-9ED4EC3A396E}"/>
              </a:ext>
            </a:extLst>
          </p:cNvPr>
          <p:cNvSpPr/>
          <p:nvPr/>
        </p:nvSpPr>
        <p:spPr>
          <a:xfrm>
            <a:off x="642281" y="3524994"/>
            <a:ext cx="2518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/>
              <a:t>同意取得、試料・情報の採取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8D065D8-5A7F-4726-8AF4-AEFF4ADB7D13}"/>
              </a:ext>
            </a:extLst>
          </p:cNvPr>
          <p:cNvSpPr txBox="1"/>
          <p:nvPr/>
        </p:nvSpPr>
        <p:spPr>
          <a:xfrm>
            <a:off x="4564803" y="1543148"/>
            <a:ext cx="1665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遺伝子解析</a:t>
            </a:r>
            <a:endParaRPr lang="en-US" altLang="ja-JP" sz="1600" dirty="0"/>
          </a:p>
          <a:p>
            <a:r>
              <a:rPr lang="ja-JP" altLang="en-US" sz="1600" dirty="0"/>
              <a:t>情報収集と</a:t>
            </a:r>
            <a:r>
              <a:rPr kumimoji="1" lang="ja-JP" altLang="en-US" sz="1600" dirty="0"/>
              <a:t>解析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A67824-8D55-4134-8944-276F6049A73E}"/>
              </a:ext>
            </a:extLst>
          </p:cNvPr>
          <p:cNvSpPr/>
          <p:nvPr/>
        </p:nvSpPr>
        <p:spPr>
          <a:xfrm>
            <a:off x="4458682" y="1422033"/>
            <a:ext cx="2168893" cy="21604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5E45D062-643E-4E08-865E-DE018A82A862}"/>
              </a:ext>
            </a:extLst>
          </p:cNvPr>
          <p:cNvCxnSpPr>
            <a:cxnSpLocks/>
          </p:cNvCxnSpPr>
          <p:nvPr/>
        </p:nvCxnSpPr>
        <p:spPr>
          <a:xfrm>
            <a:off x="3526943" y="3347168"/>
            <a:ext cx="93612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10C7A78-E22B-46B9-AE5C-B077E59F1836}"/>
              </a:ext>
            </a:extLst>
          </p:cNvPr>
          <p:cNvSpPr txBox="1"/>
          <p:nvPr/>
        </p:nvSpPr>
        <p:spPr>
          <a:xfrm>
            <a:off x="3728258" y="3661861"/>
            <a:ext cx="1800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dirty="0">
                <a:latin typeface="+mn-ea"/>
              </a:rPr>
              <a:t>加工</a:t>
            </a:r>
            <a:r>
              <a:rPr lang="en-US" altLang="ja-JP" sz="1400" baseline="30000" dirty="0">
                <a:solidFill>
                  <a:schemeClr val="accent1"/>
                </a:solidFill>
                <a:latin typeface="+mn-ea"/>
              </a:rPr>
              <a:t>※</a:t>
            </a:r>
            <a:r>
              <a:rPr lang="ja-JP" altLang="en-US" sz="1400" dirty="0">
                <a:latin typeface="+mn-ea"/>
              </a:rPr>
              <a:t>済み</a:t>
            </a:r>
            <a:endParaRPr lang="en-US" altLang="ja-JP" sz="1400" dirty="0">
              <a:latin typeface="+mn-ea"/>
            </a:endParaRPr>
          </a:p>
          <a:p>
            <a:pPr algn="just"/>
            <a:r>
              <a:rPr lang="ja-JP" altLang="en-US" sz="1400" dirty="0">
                <a:latin typeface="+mn-ea"/>
              </a:rPr>
              <a:t>試料・情報</a:t>
            </a:r>
            <a:endParaRPr lang="en-US" altLang="ja-JP" sz="1400" dirty="0">
              <a:latin typeface="+mn-ea"/>
            </a:endParaRPr>
          </a:p>
          <a:p>
            <a:pPr algn="just"/>
            <a:r>
              <a:rPr lang="en-US" altLang="ja-JP" sz="1400" dirty="0">
                <a:latin typeface="+mn-ea"/>
              </a:rPr>
              <a:t>(</a:t>
            </a:r>
            <a:r>
              <a:rPr lang="ja-JP" altLang="en-US" sz="1400" u="sng" dirty="0">
                <a:latin typeface="+mn-ea"/>
              </a:rPr>
              <a:t>対応表提供なし</a:t>
            </a:r>
            <a:r>
              <a:rPr lang="ja-JP" altLang="en-US" sz="1400" dirty="0">
                <a:latin typeface="+mn-ea"/>
              </a:rPr>
              <a:t>）</a:t>
            </a:r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19D51484-83F7-4393-8F0B-9F935DEB6918}"/>
              </a:ext>
            </a:extLst>
          </p:cNvPr>
          <p:cNvCxnSpPr>
            <a:cxnSpLocks/>
          </p:cNvCxnSpPr>
          <p:nvPr/>
        </p:nvCxnSpPr>
        <p:spPr>
          <a:xfrm flipH="1">
            <a:off x="3499732" y="2117449"/>
            <a:ext cx="96333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2258913-376A-4A5E-94CF-6D9BE4808CF4}"/>
              </a:ext>
            </a:extLst>
          </p:cNvPr>
          <p:cNvSpPr txBox="1"/>
          <p:nvPr/>
        </p:nvSpPr>
        <p:spPr>
          <a:xfrm>
            <a:off x="3765202" y="2170532"/>
            <a:ext cx="591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解析結果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57EA6C-69ED-1D0C-88A9-576F8F397C6C}"/>
              </a:ext>
            </a:extLst>
          </p:cNvPr>
          <p:cNvSpPr txBox="1"/>
          <p:nvPr/>
        </p:nvSpPr>
        <p:spPr>
          <a:xfrm>
            <a:off x="3981398" y="8818576"/>
            <a:ext cx="25640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900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加工とは、個人情報等に含まれる記述等の全部又は一部を削除すること（ほかの記述等に置き換えることを含む）をいう</a:t>
            </a:r>
          </a:p>
        </p:txBody>
      </p:sp>
    </p:spTree>
    <p:extLst>
      <p:ext uri="{BB962C8B-B14F-4D97-AF65-F5344CB8AC3E}">
        <p14:creationId xmlns:p14="http://schemas.microsoft.com/office/powerpoint/2010/main" val="36187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644225"/>
            <a:ext cx="6172200" cy="49900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/>
              <a:t>フロー図に記載すべき事項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試料・情報をどこで採取し、どこで提供するか</a:t>
            </a:r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試料・情報をどこで解析するのか</a:t>
            </a:r>
            <a:endParaRPr lang="en-US" altLang="ja-JP" sz="2000" dirty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説明同意者</a:t>
            </a:r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加工はどの段階で行われるか</a:t>
            </a:r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加工の際、対応表作成の有無</a:t>
            </a:r>
            <a:endParaRPr lang="en-US" altLang="ja-JP" sz="2000" dirty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対応表の送付について</a:t>
            </a:r>
            <a:endParaRPr lang="en-US" altLang="ja-JP" sz="2000" dirty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検査会社等へ委託がある場合は委託先と委託内容</a:t>
            </a:r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未定の場合は</a:t>
            </a:r>
            <a:r>
              <a:rPr lang="en-US" altLang="ja-JP" sz="2000" dirty="0"/>
              <a:t>『</a:t>
            </a:r>
            <a:r>
              <a:rPr lang="ja-JP" altLang="en-US" sz="2000" dirty="0"/>
              <a:t>未定</a:t>
            </a:r>
            <a:r>
              <a:rPr lang="en-US" altLang="ja-JP" sz="2000" dirty="0"/>
              <a:t>』</a:t>
            </a:r>
            <a:r>
              <a:rPr lang="ja-JP" altLang="en-US" sz="2000" dirty="0"/>
              <a:t>である旨を記載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98756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omo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12040C4B108C4A812F88E15FE400C6" ma:contentTypeVersion="18" ma:contentTypeDescription="新しいドキュメントを作成します。" ma:contentTypeScope="" ma:versionID="3ee883b91f6481701114fef24f458638">
  <xsd:schema xmlns:xsd="http://www.w3.org/2001/XMLSchema" xmlns:xs="http://www.w3.org/2001/XMLSchema" xmlns:p="http://schemas.microsoft.com/office/2006/metadata/properties" xmlns:ns2="5efd3273-bee6-4aad-b9b6-1fa2bdbcc2d7" xmlns:ns3="44caefd8-287d-4ac0-9e73-8688fa170bab" targetNamespace="http://schemas.microsoft.com/office/2006/metadata/properties" ma:root="true" ma:fieldsID="5dba751d5d14776f7c6832365afed6e6" ns2:_="" ns3:_="">
    <xsd:import namespace="5efd3273-bee6-4aad-b9b6-1fa2bdbcc2d7"/>
    <xsd:import namespace="44caefd8-287d-4ac0-9e73-8688fa170b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d3273-bee6-4aad-b9b6-1fa2bdbcc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66c2b317-6057-4eaf-b730-01e8761285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aefd8-287d-4ac0-9e73-8688fa170ba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2537dd5-726f-40ac-a4ad-8eb1dd2e0ddf}" ma:internalName="TaxCatchAll" ma:showField="CatchAllData" ma:web="44caefd8-287d-4ac0-9e73-8688fa170b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fd3273-bee6-4aad-b9b6-1fa2bdbcc2d7">
      <Terms xmlns="http://schemas.microsoft.com/office/infopath/2007/PartnerControls"/>
    </lcf76f155ced4ddcb4097134ff3c332f>
    <TaxCatchAll xmlns="44caefd8-287d-4ac0-9e73-8688fa170bab" xsi:nil="true"/>
  </documentManagement>
</p:properties>
</file>

<file path=customXml/itemProps1.xml><?xml version="1.0" encoding="utf-8"?>
<ds:datastoreItem xmlns:ds="http://schemas.openxmlformats.org/officeDocument/2006/customXml" ds:itemID="{05477421-9D89-478B-B12F-093BA76B36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5DEC12-7767-4A3B-9830-A06F08B788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d3273-bee6-4aad-b9b6-1fa2bdbcc2d7"/>
    <ds:schemaRef ds:uri="44caefd8-287d-4ac0-9e73-8688fa170b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CA0DBB-B831-4150-AD0C-07BAAE83892A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350602a1-cffa-4ec6-923b-538e8b71deb7"/>
    <ds:schemaRef ds:uri="http://schemas.microsoft.com/office/infopath/2007/PartnerControls"/>
    <ds:schemaRef ds:uri="http://schemas.openxmlformats.org/package/2006/metadata/core-properties"/>
    <ds:schemaRef ds:uri="b331314d-b2d8-4158-844c-a5b920e8cd38"/>
    <ds:schemaRef ds:uri="http://schemas.microsoft.com/office/2006/metadata/properties"/>
    <ds:schemaRef ds:uri="http://purl.org/dc/dcmitype/"/>
    <ds:schemaRef ds:uri="5efd3273-bee6-4aad-b9b6-1fa2bdbcc2d7"/>
    <ds:schemaRef ds:uri="44caefd8-287d-4ac0-9e73-8688fa170ba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281</Words>
  <Application>Microsoft Office PowerPoint</Application>
  <PresentationFormat>A4 210 x 297 mm</PresentationFormat>
  <Paragraphs>57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Segoe UI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HP-bunshitu</dc:creator>
  <cp:lastModifiedBy>真澄 田野</cp:lastModifiedBy>
  <cp:revision>1</cp:revision>
  <cp:lastPrinted>2022-10-03T06:27:37Z</cp:lastPrinted>
  <dcterms:created xsi:type="dcterms:W3CDTF">2015-07-16T03:00:28Z</dcterms:created>
  <dcterms:modified xsi:type="dcterms:W3CDTF">2024-02-13T02:51:40Z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0x010100DD12040C4B108C4A812F88E15FE400C6</vt:lpwstr>
  </property>
  <property fmtid="{D5CDD505-2E9C-101B-9397-08002B2CF9AE}" pid="3" name="MediaServiceImageTags">
    <vt:lpwstr/>
  </property>
</Properties>
</file>